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66" r:id="rId1"/>
  </p:sldMasterIdLst>
  <p:notesMasterIdLst>
    <p:notesMasterId r:id="rId11"/>
  </p:notesMasterIdLst>
  <p:sldIdLst>
    <p:sldId id="256" r:id="rId2"/>
    <p:sldId id="257" r:id="rId3"/>
    <p:sldId id="268" r:id="rId4"/>
    <p:sldId id="269" r:id="rId5"/>
    <p:sldId id="259" r:id="rId6"/>
    <p:sldId id="260" r:id="rId7"/>
    <p:sldId id="263" r:id="rId8"/>
    <p:sldId id="264" r:id="rId9"/>
    <p:sldId id="266" r:id="rId10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Manrope" panose="020B0604020202020204" charset="0"/>
      <p:regular r:id="rId20"/>
      <p:bold r:id="rId21"/>
    </p:embeddedFont>
    <p:embeddedFont>
      <p:font typeface="Manrope SemiBold" panose="020B0604020202020204" charset="0"/>
      <p:regular r:id="rId22"/>
      <p:bold r:id="rId23"/>
    </p:embeddedFont>
    <p:embeddedFont>
      <p:font typeface="Wingdings 3" panose="05040102010807070707" pitchFamily="18" charset="2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E7EF"/>
    <a:srgbClr val="00CFF0"/>
    <a:srgbClr val="00B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4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65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6c7e62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60" name="Google Shape;60;g3b6c7e621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6c7e6215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72" name="Google Shape;72;g3b6c7e6215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6c7e6215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78" name="Google Shape;78;g3b6c7e6215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6c7e6215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96" name="Google Shape;96;g3b6c7e6215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6c7e6215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102" name="Google Shape;102;g3b6c7e6215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6c7e6215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 dirty="0"/>
          </a:p>
        </p:txBody>
      </p:sp>
      <p:sp>
        <p:nvSpPr>
          <p:cNvPr id="114" name="Google Shape;114;g3b6c7e6215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667871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74064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32786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50319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670175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43026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8373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84675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911451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793997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868172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789320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788909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849790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9763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80426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56262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0453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  <p:sldLayoutId id="2147483978" r:id="rId12"/>
    <p:sldLayoutId id="2147483979" r:id="rId13"/>
    <p:sldLayoutId id="2147483980" r:id="rId14"/>
    <p:sldLayoutId id="2147483981" r:id="rId15"/>
    <p:sldLayoutId id="2147483982" r:id="rId16"/>
    <p:sldLayoutId id="2147483983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27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 Coding Beasts  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79" y="4298159"/>
            <a:ext cx="8822665" cy="64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70000"/>
              </a:lnSpc>
            </a:pPr>
            <a:r>
              <a:rPr lang="en-GB" sz="14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</a:t>
            </a:r>
            <a:r>
              <a:rPr lang="en-US" sz="800" dirty="0"/>
              <a:t>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an AI-powered solution that improves efficiency and reduces operational burden within healthcare ecosystems by assisting clinicians with time-consuming clinical documentation tasks.</a:t>
            </a:r>
            <a:endParaRPr sz="1400" dirty="0">
              <a:solidFill>
                <a:schemeClr val="bg1"/>
              </a:solidFill>
              <a:latin typeface="Arial" panose="020B0604020202020204" pitchFamily="34" charset="0"/>
              <a:ea typeface="Manrope SemiBold"/>
              <a:cs typeface="Arial" panose="020B0604020202020204" pitchFamily="34" charset="0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 Arjun Kumar 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E3358DC-0C2C-6771-3D64-5B2E7B27CC3B}"/>
              </a:ext>
            </a:extLst>
          </p:cNvPr>
          <p:cNvSpPr/>
          <p:nvPr/>
        </p:nvSpPr>
        <p:spPr>
          <a:xfrm rot="19347727">
            <a:off x="5324330" y="-491074"/>
            <a:ext cx="5038775" cy="5867629"/>
          </a:xfrm>
          <a:custGeom>
            <a:avLst/>
            <a:gdLst>
              <a:gd name="csX0" fmla="*/ 2526692 w 5038775"/>
              <a:gd name="csY0" fmla="*/ 5058420 h 5867629"/>
              <a:gd name="csX1" fmla="*/ 1904913 w 5038775"/>
              <a:gd name="csY1" fmla="*/ 5867629 h 5867629"/>
              <a:gd name="csX2" fmla="*/ 863896 w 5038775"/>
              <a:gd name="csY2" fmla="*/ 5067734 h 5867629"/>
              <a:gd name="csX3" fmla="*/ 872023 w 5038775"/>
              <a:gd name="csY3" fmla="*/ 5065220 h 5867629"/>
              <a:gd name="csX4" fmla="*/ 955699 w 5038775"/>
              <a:gd name="csY4" fmla="*/ 5056868 h 5867629"/>
              <a:gd name="csX5" fmla="*/ 1451177 w 5038775"/>
              <a:gd name="csY5" fmla="*/ 3965937 h 5867629"/>
              <a:gd name="csX6" fmla="*/ 1528190 w 5038775"/>
              <a:gd name="csY6" fmla="*/ 4028845 h 5867629"/>
              <a:gd name="csX7" fmla="*/ 1528190 w 5038775"/>
              <a:gd name="csY7" fmla="*/ 4723125 h 5867629"/>
              <a:gd name="csX8" fmla="*/ 1514992 w 5038775"/>
              <a:gd name="csY8" fmla="*/ 4736323 h 5867629"/>
              <a:gd name="csX9" fmla="*/ 820712 w 5038775"/>
              <a:gd name="csY9" fmla="*/ 4736323 h 5867629"/>
              <a:gd name="csX10" fmla="*/ 820712 w 5038775"/>
              <a:gd name="csY10" fmla="*/ 4042044 h 5867629"/>
              <a:gd name="csX11" fmla="*/ 833910 w 5038775"/>
              <a:gd name="csY11" fmla="*/ 4028845 h 5867629"/>
              <a:gd name="csX12" fmla="*/ 1451177 w 5038775"/>
              <a:gd name="csY12" fmla="*/ 3965937 h 5867629"/>
              <a:gd name="csX13" fmla="*/ 0 w 5038775"/>
              <a:gd name="csY13" fmla="*/ 2831752 h 5867629"/>
              <a:gd name="csX14" fmla="*/ 0 w 5038775"/>
              <a:gd name="csY14" fmla="*/ 2831752 h 5867629"/>
              <a:gd name="csX15" fmla="*/ 0 w 5038775"/>
              <a:gd name="csY15" fmla="*/ 2831753 h 5867629"/>
              <a:gd name="csX16" fmla="*/ 3537589 w 5038775"/>
              <a:gd name="csY16" fmla="*/ 3742795 h 5867629"/>
              <a:gd name="csX17" fmla="*/ 2581883 w 5038775"/>
              <a:gd name="csY17" fmla="*/ 4986591 h 5867629"/>
              <a:gd name="csX18" fmla="*/ 2360199 w 5038775"/>
              <a:gd name="csY18" fmla="*/ 4986591 h 5867629"/>
              <a:gd name="csX19" fmla="*/ 1738302 w 5038775"/>
              <a:gd name="csY19" fmla="*/ 4364693 h 5867629"/>
              <a:gd name="csX20" fmla="*/ 2360200 w 5038775"/>
              <a:gd name="csY20" fmla="*/ 3742795 h 5867629"/>
              <a:gd name="csX21" fmla="*/ 1660514 w 5038775"/>
              <a:gd name="csY21" fmla="*/ 162651 h 5867629"/>
              <a:gd name="csX22" fmla="*/ 1713823 w 5038775"/>
              <a:gd name="csY22" fmla="*/ 206635 h 5867629"/>
              <a:gd name="csX23" fmla="*/ 1819323 w 5038775"/>
              <a:gd name="csY23" fmla="*/ 461336 h 5867629"/>
              <a:gd name="csX24" fmla="*/ 1459121 w 5038775"/>
              <a:gd name="csY24" fmla="*/ 821538 h 5867629"/>
              <a:gd name="csX25" fmla="*/ 1091632 w 5038775"/>
              <a:gd name="csY25" fmla="*/ 821538 h 5867629"/>
              <a:gd name="csX26" fmla="*/ 731430 w 5038775"/>
              <a:gd name="csY26" fmla="*/ 461336 h 5867629"/>
              <a:gd name="csX27" fmla="*/ 1091632 w 5038775"/>
              <a:gd name="csY27" fmla="*/ 101134 h 5867629"/>
              <a:gd name="csX28" fmla="*/ 1459121 w 5038775"/>
              <a:gd name="csY28" fmla="*/ 101134 h 5867629"/>
              <a:gd name="csX29" fmla="*/ 1660514 w 5038775"/>
              <a:gd name="csY29" fmla="*/ 162651 h 5867629"/>
              <a:gd name="csX30" fmla="*/ 4875240 w 5038775"/>
              <a:gd name="csY30" fmla="*/ 2001918 h 5867629"/>
              <a:gd name="csX31" fmla="*/ 3599987 w 5038775"/>
              <a:gd name="csY31" fmla="*/ 3661588 h 5867629"/>
              <a:gd name="csX32" fmla="*/ 829835 w 5038775"/>
              <a:gd name="csY32" fmla="*/ 3661587 h 5867629"/>
              <a:gd name="csX33" fmla="*/ 16859 w 5038775"/>
              <a:gd name="csY33" fmla="*/ 2998993 h 5867629"/>
              <a:gd name="csX34" fmla="*/ 0 w 5038775"/>
              <a:gd name="csY34" fmla="*/ 2831752 h 5867629"/>
              <a:gd name="csX35" fmla="*/ 16859 w 5038775"/>
              <a:gd name="csY35" fmla="*/ 2664512 h 5867629"/>
              <a:gd name="csX36" fmla="*/ 829835 w 5038775"/>
              <a:gd name="csY36" fmla="*/ 2001918 h 5867629"/>
              <a:gd name="csX37" fmla="*/ 3827276 w 5038775"/>
              <a:gd name="csY37" fmla="*/ 858198 h 5867629"/>
              <a:gd name="csX38" fmla="*/ 5038775 w 5038775"/>
              <a:gd name="csY38" fmla="*/ 1789087 h 5867629"/>
              <a:gd name="csX39" fmla="*/ 4901782 w 5038775"/>
              <a:gd name="csY39" fmla="*/ 1967375 h 5867629"/>
              <a:gd name="csX40" fmla="*/ 1706798 w 5038775"/>
              <a:gd name="csY40" fmla="*/ 1940766 h 5867629"/>
              <a:gd name="csX41" fmla="*/ 1161303 w 5038775"/>
              <a:gd name="csY41" fmla="*/ 1386109 h 5867629"/>
              <a:gd name="csX42" fmla="*/ 1715960 w 5038775"/>
              <a:gd name="csY42" fmla="*/ 840614 h 5867629"/>
              <a:gd name="csX43" fmla="*/ 2718383 w 5038775"/>
              <a:gd name="csY43" fmla="*/ 6149 h 5867629"/>
              <a:gd name="csX44" fmla="*/ 3674829 w 5038775"/>
              <a:gd name="csY44" fmla="*/ 741061 h 5867629"/>
              <a:gd name="csX45" fmla="*/ 2356738 w 5038775"/>
              <a:gd name="csY45" fmla="*/ 718053 h 5867629"/>
              <a:gd name="csX46" fmla="*/ 2004005 w 5038775"/>
              <a:gd name="csY46" fmla="*/ 352787 h 5867629"/>
              <a:gd name="csX47" fmla="*/ 2004005 w 5038775"/>
              <a:gd name="csY47" fmla="*/ 352788 h 5867629"/>
              <a:gd name="csX48" fmla="*/ 2369271 w 5038775"/>
              <a:gd name="csY48" fmla="*/ 55 h 586762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</a:cxnLst>
            <a:rect l="l" t="t" r="r" b="b"/>
            <a:pathLst>
              <a:path w="5038775" h="5867629">
                <a:moveTo>
                  <a:pt x="2526692" y="5058420"/>
                </a:moveTo>
                <a:lnTo>
                  <a:pt x="1904913" y="5867629"/>
                </a:lnTo>
                <a:lnTo>
                  <a:pt x="863896" y="5067734"/>
                </a:lnTo>
                <a:lnTo>
                  <a:pt x="872023" y="5065220"/>
                </a:lnTo>
                <a:cubicBezTo>
                  <a:pt x="899054" y="5059717"/>
                  <a:pt x="927039" y="5056840"/>
                  <a:pt x="955699" y="5056868"/>
                </a:cubicBezTo>
                <a:close/>
                <a:moveTo>
                  <a:pt x="1451177" y="3965937"/>
                </a:moveTo>
                <a:cubicBezTo>
                  <a:pt x="1478399" y="3983910"/>
                  <a:pt x="1504225" y="4004880"/>
                  <a:pt x="1528190" y="4028845"/>
                </a:cubicBezTo>
                <a:cubicBezTo>
                  <a:pt x="1719910" y="4220565"/>
                  <a:pt x="1719910" y="4531405"/>
                  <a:pt x="1528190" y="4723125"/>
                </a:cubicBezTo>
                <a:lnTo>
                  <a:pt x="1514992" y="4736323"/>
                </a:lnTo>
                <a:cubicBezTo>
                  <a:pt x="1323272" y="4928043"/>
                  <a:pt x="1012432" y="4928043"/>
                  <a:pt x="820712" y="4736323"/>
                </a:cubicBezTo>
                <a:cubicBezTo>
                  <a:pt x="628992" y="4544603"/>
                  <a:pt x="628992" y="4233764"/>
                  <a:pt x="820712" y="4042044"/>
                </a:cubicBezTo>
                <a:lnTo>
                  <a:pt x="833910" y="4028845"/>
                </a:lnTo>
                <a:cubicBezTo>
                  <a:pt x="1001665" y="3861090"/>
                  <a:pt x="1260622" y="3840121"/>
                  <a:pt x="1451177" y="3965937"/>
                </a:cubicBezTo>
                <a:close/>
                <a:moveTo>
                  <a:pt x="0" y="2831752"/>
                </a:moveTo>
                <a:lnTo>
                  <a:pt x="0" y="2831752"/>
                </a:lnTo>
                <a:lnTo>
                  <a:pt x="0" y="2831753"/>
                </a:lnTo>
                <a:close/>
                <a:moveTo>
                  <a:pt x="3537589" y="3742795"/>
                </a:moveTo>
                <a:lnTo>
                  <a:pt x="2581883" y="4986591"/>
                </a:lnTo>
                <a:lnTo>
                  <a:pt x="2360199" y="4986591"/>
                </a:lnTo>
                <a:cubicBezTo>
                  <a:pt x="2016735" y="4986591"/>
                  <a:pt x="1738302" y="4708158"/>
                  <a:pt x="1738302" y="4364693"/>
                </a:cubicBezTo>
                <a:cubicBezTo>
                  <a:pt x="1738302" y="4021228"/>
                  <a:pt x="2016735" y="3742795"/>
                  <a:pt x="2360200" y="3742795"/>
                </a:cubicBezTo>
                <a:close/>
                <a:moveTo>
                  <a:pt x="1660514" y="162651"/>
                </a:moveTo>
                <a:cubicBezTo>
                  <a:pt x="1679677" y="175597"/>
                  <a:pt x="1697527" y="190339"/>
                  <a:pt x="1713823" y="206635"/>
                </a:cubicBezTo>
                <a:cubicBezTo>
                  <a:pt x="1779006" y="271819"/>
                  <a:pt x="1819324" y="361869"/>
                  <a:pt x="1819323" y="461336"/>
                </a:cubicBezTo>
                <a:cubicBezTo>
                  <a:pt x="1819323" y="660270"/>
                  <a:pt x="1658055" y="821538"/>
                  <a:pt x="1459121" y="821538"/>
                </a:cubicBezTo>
                <a:lnTo>
                  <a:pt x="1091632" y="821538"/>
                </a:lnTo>
                <a:cubicBezTo>
                  <a:pt x="892698" y="821538"/>
                  <a:pt x="731429" y="660270"/>
                  <a:pt x="731430" y="461336"/>
                </a:cubicBezTo>
                <a:cubicBezTo>
                  <a:pt x="731429" y="262402"/>
                  <a:pt x="892697" y="101134"/>
                  <a:pt x="1091632" y="101134"/>
                </a:cubicBezTo>
                <a:lnTo>
                  <a:pt x="1459121" y="101134"/>
                </a:lnTo>
                <a:cubicBezTo>
                  <a:pt x="1533721" y="101134"/>
                  <a:pt x="1603025" y="123812"/>
                  <a:pt x="1660514" y="162651"/>
                </a:cubicBezTo>
                <a:close/>
                <a:moveTo>
                  <a:pt x="4875240" y="2001918"/>
                </a:moveTo>
                <a:lnTo>
                  <a:pt x="3599987" y="3661588"/>
                </a:lnTo>
                <a:lnTo>
                  <a:pt x="829835" y="3661587"/>
                </a:lnTo>
                <a:cubicBezTo>
                  <a:pt x="428818" y="3661587"/>
                  <a:pt x="94238" y="3377134"/>
                  <a:pt x="16859" y="2998993"/>
                </a:cubicBezTo>
                <a:lnTo>
                  <a:pt x="0" y="2831752"/>
                </a:lnTo>
                <a:lnTo>
                  <a:pt x="16859" y="2664512"/>
                </a:lnTo>
                <a:cubicBezTo>
                  <a:pt x="94238" y="2286371"/>
                  <a:pt x="428818" y="2001918"/>
                  <a:pt x="829835" y="2001918"/>
                </a:cubicBezTo>
                <a:close/>
                <a:moveTo>
                  <a:pt x="3827276" y="858198"/>
                </a:moveTo>
                <a:lnTo>
                  <a:pt x="5038775" y="1789087"/>
                </a:lnTo>
                <a:lnTo>
                  <a:pt x="4901782" y="1967375"/>
                </a:lnTo>
                <a:lnTo>
                  <a:pt x="1706798" y="1940766"/>
                </a:lnTo>
                <a:cubicBezTo>
                  <a:pt x="1403000" y="1938236"/>
                  <a:pt x="1158773" y="1689907"/>
                  <a:pt x="1161303" y="1386109"/>
                </a:cubicBezTo>
                <a:cubicBezTo>
                  <a:pt x="1163833" y="1082310"/>
                  <a:pt x="1412162" y="838084"/>
                  <a:pt x="1715960" y="840614"/>
                </a:cubicBezTo>
                <a:close/>
                <a:moveTo>
                  <a:pt x="2718383" y="6149"/>
                </a:moveTo>
                <a:lnTo>
                  <a:pt x="3674829" y="741061"/>
                </a:lnTo>
                <a:lnTo>
                  <a:pt x="2356738" y="718053"/>
                </a:lnTo>
                <a:cubicBezTo>
                  <a:pt x="2158469" y="714592"/>
                  <a:pt x="2000544" y="551057"/>
                  <a:pt x="2004005" y="352787"/>
                </a:cubicBezTo>
                <a:lnTo>
                  <a:pt x="2004005" y="352788"/>
                </a:lnTo>
                <a:cubicBezTo>
                  <a:pt x="2007466" y="154519"/>
                  <a:pt x="2171001" y="-3405"/>
                  <a:pt x="2369271" y="55"/>
                </a:cubicBezTo>
                <a:close/>
              </a:path>
            </a:pathLst>
          </a:custGeom>
          <a:blipFill dpi="0" rotWithShape="0">
            <a:blip r:embed="rId3">
              <a:alphaModFix amt="91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000"/>
                      </a14:imgEffect>
                      <a14:imgEffect>
                        <a14:saturation sat="115000"/>
                      </a14:imgEffect>
                      <a14:imgEffect>
                        <a14:brightnessContrast bright="7000" contrast="-32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IN" dirty="0"/>
              <a:t> </a:t>
            </a:r>
          </a:p>
        </p:txBody>
      </p:sp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  <a:effectLst>
            <a:outerShdw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A836E6-2CC6-3061-B6D3-A40CC5B4357B}"/>
              </a:ext>
            </a:extLst>
          </p:cNvPr>
          <p:cNvSpPr txBox="1"/>
          <p:nvPr/>
        </p:nvSpPr>
        <p:spPr>
          <a:xfrm>
            <a:off x="76183" y="1452460"/>
            <a:ext cx="562865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MedScript AI is an AI-powered clinical documentation assistant that reduces the time doctors spend on manual note-taking during patient consultations. It helps improve efficiency and allows doctors to focus more on patient care.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system converts natural doctor–patient conversations into structured SOAP notes, which doctors review and approve before saving. AI acts only as a support tool, ensuring accuracy, safety, and doctor control.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600" dirty="0">
              <a:latin typeface="Aptos Narrow" panose="020B0004020202020204" pitchFamily="34" charset="0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129524" y="633804"/>
            <a:ext cx="5280676" cy="770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2800" b="1" dirty="0">
                <a:latin typeface="Manrope"/>
                <a:ea typeface="Manrope"/>
                <a:cs typeface="Manrope"/>
                <a:sym typeface="Manrope"/>
              </a:rPr>
              <a:t>MedScript AI – </a:t>
            </a:r>
            <a:r>
              <a:rPr lang="en-GB" sz="2800" b="1" dirty="0">
                <a:latin typeface="Manrope"/>
                <a:sym typeface="Manrope"/>
              </a:rPr>
              <a:t>Idea Overview</a:t>
            </a:r>
            <a:endParaRPr sz="2800" b="1" dirty="0">
              <a:latin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2;p14" title="Artboarddfghjk – 6.png">
            <a:extLst>
              <a:ext uri="{FF2B5EF4-FFF2-40B4-BE49-F238E27FC236}">
                <a16:creationId xmlns:a16="http://schemas.microsoft.com/office/drawing/2014/main" id="{6AE4BBCD-55A9-FA40-56F1-6A92D8D653C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8" y="0"/>
            <a:ext cx="9144018" cy="5143501"/>
          </a:xfrm>
          <a:prstGeom prst="rect">
            <a:avLst/>
          </a:prstGeom>
          <a:noFill/>
          <a:ln>
            <a:noFill/>
          </a:ln>
          <a:effectLst>
            <a:outerShdw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A9402-2289-78D7-0D31-412561EE17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574981" y="503876"/>
            <a:ext cx="9144000" cy="720725"/>
          </a:xfrm>
        </p:spPr>
        <p:txBody>
          <a:bodyPr anchor="ctr">
            <a:noAutofit/>
          </a:bodyPr>
          <a:lstStyle/>
          <a:p>
            <a:pPr algn="ctr"/>
            <a:r>
              <a:rPr lang="en-IN" sz="3600" dirty="0">
                <a:solidFill>
                  <a:schemeClr val="tx1"/>
                </a:solidFill>
                <a:latin typeface="Manrope SemiBold"/>
              </a:rPr>
              <a:t>How it is differ from existing one??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E7EB-4C2F-C541-6518-A51FCAAFBD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121" y="1336302"/>
            <a:ext cx="4509775" cy="3623625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MedScript AI stands apart from existing documentation tools by focusing on natural doctor–patient conversations rather than rigid templates.</a:t>
            </a:r>
          </a:p>
          <a:p>
            <a:r>
              <a:rPr lang="en-US" sz="1600" dirty="0"/>
              <a:t> Unlike heavy EHR-integrated platforms, it is lightweight, browser-based, and accessible in low-resource settings. Its human-in-the-loop design ensures doctors remain in control, while productivity metrics provide measurable impact. </a:t>
            </a:r>
          </a:p>
          <a:p>
            <a:r>
              <a:rPr lang="en-US" sz="1600" dirty="0"/>
              <a:t>This combination of accessibility, safety, and innovation makes MedScript AI uniquely practical for real-world healthcare.</a:t>
            </a:r>
            <a:endParaRPr lang="en-IN" sz="16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5C17A47-34C3-BA08-9D6D-251C4E7FD3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75498"/>
              </p:ext>
            </p:extLst>
          </p:nvPr>
        </p:nvGraphicFramePr>
        <p:xfrm>
          <a:off x="4571930" y="1336303"/>
          <a:ext cx="4365746" cy="340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2504">
                  <a:extLst>
                    <a:ext uri="{9D8B030D-6E8A-4147-A177-3AD203B41FA5}">
                      <a16:colId xmlns:a16="http://schemas.microsoft.com/office/drawing/2014/main" val="3712649496"/>
                    </a:ext>
                  </a:extLst>
                </a:gridCol>
                <a:gridCol w="1445659">
                  <a:extLst>
                    <a:ext uri="{9D8B030D-6E8A-4147-A177-3AD203B41FA5}">
                      <a16:colId xmlns:a16="http://schemas.microsoft.com/office/drawing/2014/main" val="3743741088"/>
                    </a:ext>
                  </a:extLst>
                </a:gridCol>
                <a:gridCol w="1517583">
                  <a:extLst>
                    <a:ext uri="{9D8B030D-6E8A-4147-A177-3AD203B41FA5}">
                      <a16:colId xmlns:a16="http://schemas.microsoft.com/office/drawing/2014/main" val="2889648098"/>
                    </a:ext>
                  </a:extLst>
                </a:gridCol>
              </a:tblGrid>
              <a:tr h="68536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Competitors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MedScript AI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293233"/>
                  </a:ext>
                </a:extLst>
              </a:tr>
              <a:tr h="447049">
                <a:tc>
                  <a:txBody>
                    <a:bodyPr/>
                    <a:lstStyle/>
                    <a:p>
                      <a:r>
                        <a:rPr lang="en-IN" dirty="0"/>
                        <a:t>Medical Understanding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General transcription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Clinical NLP with context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2702402"/>
                  </a:ext>
                </a:extLst>
              </a:tr>
              <a:tr h="447049">
                <a:tc>
                  <a:txBody>
                    <a:bodyPr/>
                    <a:lstStyle/>
                    <a:p>
                      <a:r>
                        <a:rPr lang="en-IN" dirty="0"/>
                        <a:t>Specialty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Support One-size-fits-all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15+ specialties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9863233"/>
                  </a:ext>
                </a:extLst>
              </a:tr>
              <a:tr h="447049">
                <a:tc>
                  <a:txBody>
                    <a:bodyPr/>
                    <a:lstStyle/>
                    <a:p>
                      <a:r>
                        <a:rPr lang="en-IN" sz="135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Training</a:t>
                      </a:r>
                      <a:r>
                        <a:rPr lang="en-IN" dirty="0"/>
                        <a:t> Data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Often requires patient data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100% synthetic + public data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6020778"/>
                  </a:ext>
                </a:extLst>
              </a:tr>
              <a:tr h="447049">
                <a:tc>
                  <a:txBody>
                    <a:bodyPr/>
                    <a:lstStyle/>
                    <a:p>
                      <a:r>
                        <a:rPr lang="en-IN" dirty="0"/>
                        <a:t>EHR Integration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Standalone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Seamless direct integration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084734"/>
                  </a:ext>
                </a:extLst>
              </a:tr>
              <a:tr h="359315">
                <a:tc>
                  <a:txBody>
                    <a:bodyPr/>
                    <a:lstStyle/>
                    <a:p>
                      <a:r>
                        <a:rPr lang="en-IN" dirty="0"/>
                        <a:t>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Adaptive to physician reference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3228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531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A7C99-AE39-D3A4-C915-4211B0D91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87"/>
            <a:ext cx="7840981" cy="758153"/>
          </a:xfrm>
        </p:spPr>
        <p:txBody>
          <a:bodyPr anchor="t"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How will it solve the problem &amp; USP</a:t>
            </a:r>
            <a:br>
              <a:rPr lang="en-US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B30A5-7799-8F5C-5998-480635A8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03020"/>
            <a:ext cx="7532745" cy="3146611"/>
          </a:xfrm>
        </p:spPr>
        <p:txBody>
          <a:bodyPr>
            <a:noAutofit/>
          </a:bodyPr>
          <a:lstStyle/>
          <a:p>
            <a:r>
              <a:rPr lang="en-US" sz="1600" dirty="0"/>
              <a:t>MedScript AI solves the documentation burden by converting natural doctor–patient conversations into structured SOAP notes in real time, eliminating repetitive manual note-taking. Doctors review and approve every note, ensuring accuracy, safety, and full clinical control.</a:t>
            </a:r>
          </a:p>
          <a:p>
            <a:r>
              <a:rPr lang="en-US" sz="1600" dirty="0"/>
              <a:t>Turning conversations into accurate notes, freeing doctors to focus on patients.”</a:t>
            </a:r>
          </a:p>
          <a:p>
            <a:r>
              <a:rPr lang="en-US" sz="1600" b="1" dirty="0"/>
              <a:t>USP:</a:t>
            </a:r>
            <a:r>
              <a:rPr lang="en-US" sz="1600" dirty="0"/>
              <a:t> MedScript AI uniquely combines real-time conversational understanding with a human-in-the-loop workflow, enabling faster, more accurate clinical documentation without disrupting existing medical practices—freeing doctors to focus on patient care.</a:t>
            </a:r>
          </a:p>
          <a:p>
            <a:r>
              <a:rPr lang="en-US" sz="1600" dirty="0"/>
              <a:t>Revolutionizing medical documentation to empower doctors and enhance patient care.</a:t>
            </a:r>
          </a:p>
          <a:p>
            <a:endParaRPr lang="en-US" sz="1800" dirty="0"/>
          </a:p>
          <a:p>
            <a:pPr marL="0" indent="0">
              <a:buNone/>
            </a:pPr>
            <a:endParaRPr lang="en-IN" sz="1600" dirty="0"/>
          </a:p>
        </p:txBody>
      </p:sp>
      <p:pic>
        <p:nvPicPr>
          <p:cNvPr id="4" name="Google Shape;62;p14" title="Artboarddfghjk – 6.png">
            <a:extLst>
              <a:ext uri="{FF2B5EF4-FFF2-40B4-BE49-F238E27FC236}">
                <a16:creationId xmlns:a16="http://schemas.microsoft.com/office/drawing/2014/main" id="{755841A5-EB49-2D17-DF82-369E73479E4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  <a:effectLst>
            <a:outerShdw dist="50800" dir="5400000" sx="1000" sy="1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5778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24691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BE7CE2-6A62-4CAD-6086-D05EE8FF8567}"/>
              </a:ext>
            </a:extLst>
          </p:cNvPr>
          <p:cNvSpPr txBox="1">
            <a:spLocks/>
          </p:cNvSpPr>
          <p:nvPr/>
        </p:nvSpPr>
        <p:spPr>
          <a:xfrm>
            <a:off x="89378" y="1357745"/>
            <a:ext cx="4046848" cy="3785754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3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0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600" dirty="0"/>
              <a:t>Natural Conversation Understanding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Structured SOAP Note Generation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IN" sz="1600" dirty="0"/>
              <a:t>Patient Intake &amp; Context Integration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IN" sz="1600" dirty="0"/>
              <a:t>Multimodal Symptom Support (Optional)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Human-in-the-Loop Workflow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IN" sz="1600" dirty="0"/>
              <a:t>Dashboard &amp; Productivity Analytics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Lightweight &amp; Accessible Design</a:t>
            </a: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F825F7-4F49-B063-B410-6B9D4887351C}"/>
              </a:ext>
            </a:extLst>
          </p:cNvPr>
          <p:cNvSpPr txBox="1"/>
          <p:nvPr/>
        </p:nvSpPr>
        <p:spPr>
          <a:xfrm>
            <a:off x="315479" y="590831"/>
            <a:ext cx="691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>
              <a:spcBef>
                <a:spcPct val="0"/>
              </a:spcBef>
            </a:pPr>
            <a:r>
              <a:rPr lang="en-IN" sz="3600" dirty="0">
                <a:latin typeface="Manrope SemiBold"/>
              </a:rPr>
              <a:t>Keys features of MedScript AI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B5E490-CCEB-B81A-0E66-FE049E850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223" y="1357745"/>
            <a:ext cx="4779177" cy="366517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73577" y="611891"/>
            <a:ext cx="5841593" cy="3932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lang="en-US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46F9F-2F88-A46E-88B9-BB0D077F1899}"/>
              </a:ext>
            </a:extLst>
          </p:cNvPr>
          <p:cNvSpPr txBox="1"/>
          <p:nvPr/>
        </p:nvSpPr>
        <p:spPr>
          <a:xfrm>
            <a:off x="300014" y="574181"/>
            <a:ext cx="6220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System Architecture Overview Flowchart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BC903-48AA-7242-EC1F-58B18F1080C5}"/>
              </a:ext>
            </a:extLst>
          </p:cNvPr>
          <p:cNvSpPr txBox="1"/>
          <p:nvPr/>
        </p:nvSpPr>
        <p:spPr>
          <a:xfrm>
            <a:off x="300014" y="1104977"/>
            <a:ext cx="564452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Frontend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Web app hosted on Amazon S3 + CloudFront.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Transport &amp; API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Secure APIs via Amazon API Gateway.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Backend Logic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AWS Lambda for core backend functions.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AI / ML Services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Speech-to-text, language understanding, and visual analysis.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Data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DynamoDB, S3, and OpenSearch for storage and retrieval.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Security &amp; Monitoring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IAM, KMS, and CloudWatch for security and monitoring.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External Integrations Layer: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EHR and medical coding system integrations.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Workflow Completion: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Doctor approval and EHR auto-population.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105337-33E1-BBD2-8442-504DFEF60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8563" y="740893"/>
            <a:ext cx="3055423" cy="4440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500743"/>
            <a:ext cx="8081186" cy="4032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8000" b="1" dirty="0">
                <a:latin typeface="Manrope"/>
                <a:ea typeface="Manrope"/>
                <a:cs typeface="Manrope"/>
                <a:sym typeface="Manrope"/>
              </a:rPr>
              <a:t>Technologies to be used in the solution: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6400" b="1" dirty="0"/>
              <a:t>Frontend: </a:t>
            </a:r>
            <a:r>
              <a:rPr lang="en-IN" sz="6400" dirty="0"/>
              <a:t>React.js, React Native, </a:t>
            </a:r>
            <a:r>
              <a:rPr lang="en-IN" sz="5600" dirty="0"/>
              <a:t>TypeScript, Tailwind CSS 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6400" b="1" dirty="0"/>
              <a:t>Backend: </a:t>
            </a:r>
            <a:r>
              <a:rPr lang="en-IN" sz="5600" dirty="0"/>
              <a:t>Node.js/Express, Python FastAPI, Java Spring Boot 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6400" b="1" dirty="0"/>
              <a:t>AI/ML: </a:t>
            </a:r>
          </a:p>
          <a:p>
            <a:pPr lvl="1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IN" sz="4800" b="1" dirty="0"/>
              <a:t>	Speech : </a:t>
            </a:r>
            <a:r>
              <a:rPr lang="en-IN" sz="4800" dirty="0"/>
              <a:t>Amazon Transcribe Medical / Whisper (medical ASR) </a:t>
            </a: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</a:pPr>
            <a:r>
              <a:rPr lang="en-IN" sz="4800" dirty="0"/>
              <a:t>		</a:t>
            </a:r>
            <a:r>
              <a:rPr lang="en-IN" sz="4800" b="1" dirty="0"/>
              <a:t>NLP: </a:t>
            </a:r>
            <a:r>
              <a:rPr lang="en-IN" sz="4800" dirty="0"/>
              <a:t>BioClinicalBERT , SciBERT , Custom Medical NER 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IN" sz="4800" dirty="0"/>
              <a:t>		</a:t>
            </a:r>
            <a:r>
              <a:rPr lang="en-IN" sz="4800" b="1" dirty="0"/>
              <a:t>Generation: </a:t>
            </a:r>
            <a:r>
              <a:rPr lang="en-IN" sz="4800" dirty="0"/>
              <a:t>Foundation Models via Amazon Bedrock (GPT-based medical models)</a:t>
            </a:r>
          </a:p>
          <a:p>
            <a:r>
              <a:rPr lang="en-IN" sz="4800" dirty="0"/>
              <a:t>		</a:t>
            </a:r>
            <a:r>
              <a:rPr lang="en-US" sz="4800" b="1" dirty="0"/>
              <a:t>Multimodal Analysis: </a:t>
            </a:r>
            <a:r>
              <a:rPr lang="en-US" sz="4800" dirty="0"/>
              <a:t>Amazon Rekognition for consent-based facial/body cues</a:t>
            </a:r>
          </a:p>
          <a:p>
            <a:endParaRPr lang="en-IN" sz="4800" dirty="0"/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5600" b="1" dirty="0"/>
              <a:t>Data: </a:t>
            </a:r>
            <a:r>
              <a:rPr lang="en-IN" sz="5600" dirty="0"/>
              <a:t>PostgreSQL, MongoDB, Redis, AWS S3, Pinecone 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5600" b="1" dirty="0"/>
              <a:t>Infrastructure: </a:t>
            </a:r>
            <a:r>
              <a:rPr lang="en-IN" sz="5600" dirty="0"/>
              <a:t>AWS/Azure, Docker, Kubernetes 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5600" b="1" dirty="0"/>
              <a:t>Security:</a:t>
            </a:r>
            <a:r>
              <a:rPr lang="en-IN" sz="5600" dirty="0"/>
              <a:t> AWS KMS, Auth0, HIPAA Compliance Tools 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ts val="935"/>
              <a:buFont typeface="Wingdings" panose="05000000000000000000" pitchFamily="2" charset="2"/>
              <a:buChar char="v"/>
            </a:pPr>
            <a:r>
              <a:rPr lang="en-IN" sz="5600" b="1" dirty="0"/>
              <a:t>Integration: </a:t>
            </a:r>
            <a:r>
              <a:rPr lang="en-IN" sz="5600" dirty="0"/>
              <a:t>HL7 FHIR R4, SMART on FHIR</a:t>
            </a:r>
            <a:endParaRPr sz="56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EB90F1F-4A13-1A05-6E86-B97A330A9F54}"/>
              </a:ext>
            </a:extLst>
          </p:cNvPr>
          <p:cNvSpPr/>
          <p:nvPr/>
        </p:nvSpPr>
        <p:spPr>
          <a:xfrm>
            <a:off x="7237663" y="397932"/>
            <a:ext cx="1941039" cy="4745568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6D7E074-7C46-E370-8955-6475B090B7B7}"/>
              </a:ext>
            </a:extLst>
          </p:cNvPr>
          <p:cNvSpPr/>
          <p:nvPr/>
        </p:nvSpPr>
        <p:spPr>
          <a:xfrm rot="5400000">
            <a:off x="4289554" y="1672987"/>
            <a:ext cx="4745572" cy="2195454"/>
          </a:xfrm>
          <a:custGeom>
            <a:avLst/>
            <a:gdLst>
              <a:gd name="csX0" fmla="*/ 0 w 4628725"/>
              <a:gd name="csY0" fmla="*/ 2607759 h 2607759"/>
              <a:gd name="csX1" fmla="*/ 0 w 4628725"/>
              <a:gd name="csY1" fmla="*/ 326493 h 2607759"/>
              <a:gd name="csX2" fmla="*/ 544580 w 4628725"/>
              <a:gd name="csY2" fmla="*/ 326493 h 2607759"/>
              <a:gd name="csX3" fmla="*/ 843321 w 4628725"/>
              <a:gd name="csY3" fmla="*/ 0 h 2607759"/>
              <a:gd name="csX4" fmla="*/ 1142062 w 4628725"/>
              <a:gd name="csY4" fmla="*/ 326493 h 2607759"/>
              <a:gd name="csX5" fmla="*/ 4628725 w 4628725"/>
              <a:gd name="csY5" fmla="*/ 326493 h 2607759"/>
              <a:gd name="csX6" fmla="*/ 4628725 w 4628725"/>
              <a:gd name="csY6" fmla="*/ 2607759 h 260775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4628725" h="2607759">
                <a:moveTo>
                  <a:pt x="0" y="2607759"/>
                </a:moveTo>
                <a:lnTo>
                  <a:pt x="0" y="326493"/>
                </a:lnTo>
                <a:lnTo>
                  <a:pt x="544580" y="326493"/>
                </a:lnTo>
                <a:lnTo>
                  <a:pt x="843321" y="0"/>
                </a:lnTo>
                <a:lnTo>
                  <a:pt x="1142062" y="326493"/>
                </a:lnTo>
                <a:lnTo>
                  <a:pt x="4628725" y="326493"/>
                </a:lnTo>
                <a:lnTo>
                  <a:pt x="4628725" y="2607759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BE3B1D3-070C-67F3-47C7-661F850E9078}"/>
              </a:ext>
            </a:extLst>
          </p:cNvPr>
          <p:cNvSpPr/>
          <p:nvPr/>
        </p:nvSpPr>
        <p:spPr>
          <a:xfrm rot="5400000">
            <a:off x="2340416" y="1566599"/>
            <a:ext cx="4745570" cy="2408204"/>
          </a:xfrm>
          <a:custGeom>
            <a:avLst/>
            <a:gdLst>
              <a:gd name="csX0" fmla="*/ 0 w 4628725"/>
              <a:gd name="csY0" fmla="*/ 2617226 h 2617226"/>
              <a:gd name="csX1" fmla="*/ 0 w 4628725"/>
              <a:gd name="csY1" fmla="*/ 335960 h 2617226"/>
              <a:gd name="csX2" fmla="*/ 535918 w 4628725"/>
              <a:gd name="csY2" fmla="*/ 335960 h 2617226"/>
              <a:gd name="csX3" fmla="*/ 843321 w 4628725"/>
              <a:gd name="csY3" fmla="*/ 0 h 2617226"/>
              <a:gd name="csX4" fmla="*/ 1150725 w 4628725"/>
              <a:gd name="csY4" fmla="*/ 335960 h 2617226"/>
              <a:gd name="csX5" fmla="*/ 4628725 w 4628725"/>
              <a:gd name="csY5" fmla="*/ 335960 h 2617226"/>
              <a:gd name="csX6" fmla="*/ 4628725 w 4628725"/>
              <a:gd name="csY6" fmla="*/ 2617226 h 261722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4628725" h="2617226">
                <a:moveTo>
                  <a:pt x="0" y="2617226"/>
                </a:moveTo>
                <a:lnTo>
                  <a:pt x="0" y="335960"/>
                </a:lnTo>
                <a:lnTo>
                  <a:pt x="535918" y="335960"/>
                </a:lnTo>
                <a:lnTo>
                  <a:pt x="843321" y="0"/>
                </a:lnTo>
                <a:lnTo>
                  <a:pt x="1150725" y="335960"/>
                </a:lnTo>
                <a:lnTo>
                  <a:pt x="4628725" y="335960"/>
                </a:lnTo>
                <a:lnTo>
                  <a:pt x="4628725" y="261722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568B761-A391-5F0F-CC7F-163E325ABB92}"/>
              </a:ext>
            </a:extLst>
          </p:cNvPr>
          <p:cNvSpPr/>
          <p:nvPr/>
        </p:nvSpPr>
        <p:spPr>
          <a:xfrm rot="5400000">
            <a:off x="424354" y="1713783"/>
            <a:ext cx="4745574" cy="2113851"/>
          </a:xfrm>
          <a:custGeom>
            <a:avLst/>
            <a:gdLst>
              <a:gd name="csX0" fmla="*/ 0 w 4628726"/>
              <a:gd name="csY0" fmla="*/ 2607757 h 2607757"/>
              <a:gd name="csX1" fmla="*/ 0 w 4628726"/>
              <a:gd name="csY1" fmla="*/ 326491 h 2607757"/>
              <a:gd name="csX2" fmla="*/ 544581 w 4628726"/>
              <a:gd name="csY2" fmla="*/ 326491 h 2607757"/>
              <a:gd name="csX3" fmla="*/ 843320 w 4628726"/>
              <a:gd name="csY3" fmla="*/ 0 h 2607757"/>
              <a:gd name="csX4" fmla="*/ 1142059 w 4628726"/>
              <a:gd name="csY4" fmla="*/ 326491 h 2607757"/>
              <a:gd name="csX5" fmla="*/ 4628726 w 4628726"/>
              <a:gd name="csY5" fmla="*/ 326491 h 2607757"/>
              <a:gd name="csX6" fmla="*/ 4628726 w 4628726"/>
              <a:gd name="csY6" fmla="*/ 2607757 h 260775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4628726" h="2607757">
                <a:moveTo>
                  <a:pt x="0" y="2607757"/>
                </a:moveTo>
                <a:lnTo>
                  <a:pt x="0" y="326491"/>
                </a:lnTo>
                <a:lnTo>
                  <a:pt x="544581" y="326491"/>
                </a:lnTo>
                <a:lnTo>
                  <a:pt x="843320" y="0"/>
                </a:lnTo>
                <a:lnTo>
                  <a:pt x="1142059" y="326491"/>
                </a:lnTo>
                <a:lnTo>
                  <a:pt x="4628726" y="326491"/>
                </a:lnTo>
                <a:lnTo>
                  <a:pt x="4628726" y="2607757"/>
                </a:lnTo>
                <a:close/>
              </a:path>
            </a:pathLst>
          </a:custGeom>
          <a:solidFill>
            <a:srgbClr val="00CFF0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F3AFE64-5D5C-73B2-52A4-67DE508AB290}"/>
              </a:ext>
            </a:extLst>
          </p:cNvPr>
          <p:cNvSpPr/>
          <p:nvPr/>
        </p:nvSpPr>
        <p:spPr>
          <a:xfrm rot="5400000">
            <a:off x="-1393649" y="1791575"/>
            <a:ext cx="4745574" cy="1958274"/>
          </a:xfrm>
          <a:custGeom>
            <a:avLst/>
            <a:gdLst>
              <a:gd name="csX0" fmla="*/ 0 w 4628727"/>
              <a:gd name="csY0" fmla="*/ 2574250 h 2574250"/>
              <a:gd name="csX1" fmla="*/ 0 w 4628727"/>
              <a:gd name="csY1" fmla="*/ 292984 h 2574250"/>
              <a:gd name="csX2" fmla="*/ 575240 w 4628727"/>
              <a:gd name="csY2" fmla="*/ 292984 h 2574250"/>
              <a:gd name="csX3" fmla="*/ 843320 w 4628727"/>
              <a:gd name="csY3" fmla="*/ 0 h 2574250"/>
              <a:gd name="csX4" fmla="*/ 1111400 w 4628727"/>
              <a:gd name="csY4" fmla="*/ 292984 h 2574250"/>
              <a:gd name="csX5" fmla="*/ 4628727 w 4628727"/>
              <a:gd name="csY5" fmla="*/ 292984 h 2574250"/>
              <a:gd name="csX6" fmla="*/ 4628727 w 4628727"/>
              <a:gd name="csY6" fmla="*/ 2574250 h 25742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4628727" h="2574250">
                <a:moveTo>
                  <a:pt x="0" y="2574250"/>
                </a:moveTo>
                <a:lnTo>
                  <a:pt x="0" y="292984"/>
                </a:lnTo>
                <a:lnTo>
                  <a:pt x="575240" y="292984"/>
                </a:lnTo>
                <a:lnTo>
                  <a:pt x="843320" y="0"/>
                </a:lnTo>
                <a:lnTo>
                  <a:pt x="1111400" y="292984"/>
                </a:lnTo>
                <a:lnTo>
                  <a:pt x="4628727" y="292984"/>
                </a:lnTo>
                <a:lnTo>
                  <a:pt x="4628727" y="2574250"/>
                </a:lnTo>
                <a:close/>
              </a:path>
            </a:pathLst>
          </a:custGeom>
          <a:solidFill>
            <a:srgbClr val="49E7EF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B6A1B6-54F8-3910-D9D6-3FCF06792632}"/>
              </a:ext>
            </a:extLst>
          </p:cNvPr>
          <p:cNvSpPr txBox="1"/>
          <p:nvPr/>
        </p:nvSpPr>
        <p:spPr>
          <a:xfrm>
            <a:off x="5782700" y="982119"/>
            <a:ext cx="1790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Phase-4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D37E52F-E7BE-C93A-0648-76EF919CE086}"/>
              </a:ext>
            </a:extLst>
          </p:cNvPr>
          <p:cNvSpPr txBox="1"/>
          <p:nvPr/>
        </p:nvSpPr>
        <p:spPr>
          <a:xfrm>
            <a:off x="20478" y="982122"/>
            <a:ext cx="173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Phase-1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98D0AA-6C8E-C5CE-C4DD-3A424CAF310E}"/>
              </a:ext>
            </a:extLst>
          </p:cNvPr>
          <p:cNvSpPr txBox="1"/>
          <p:nvPr/>
        </p:nvSpPr>
        <p:spPr>
          <a:xfrm>
            <a:off x="1908094" y="982123"/>
            <a:ext cx="173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Phase-2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86F0AAD-B30B-04FA-9076-2B489C4B1939}"/>
              </a:ext>
            </a:extLst>
          </p:cNvPr>
          <p:cNvSpPr txBox="1"/>
          <p:nvPr/>
        </p:nvSpPr>
        <p:spPr>
          <a:xfrm>
            <a:off x="3879539" y="982121"/>
            <a:ext cx="173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Phase-3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52C95A0-C450-B241-904A-D2B5E31EB7F0}"/>
              </a:ext>
            </a:extLst>
          </p:cNvPr>
          <p:cNvSpPr txBox="1"/>
          <p:nvPr/>
        </p:nvSpPr>
        <p:spPr>
          <a:xfrm>
            <a:off x="-80755" y="1685299"/>
            <a:ext cx="18776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MVP(1-3 Months)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E6E67B9-AAEA-2DD7-8B15-2D424DC92FD6}"/>
              </a:ext>
            </a:extLst>
          </p:cNvPr>
          <p:cNvSpPr txBox="1"/>
          <p:nvPr/>
        </p:nvSpPr>
        <p:spPr>
          <a:xfrm>
            <a:off x="1707668" y="1685299"/>
            <a:ext cx="19228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PILOT(4-6 Months)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6801B45-7C4B-A82E-18D5-704F418CBDED}"/>
              </a:ext>
            </a:extLst>
          </p:cNvPr>
          <p:cNvSpPr txBox="1"/>
          <p:nvPr/>
        </p:nvSpPr>
        <p:spPr>
          <a:xfrm>
            <a:off x="3523514" y="1700673"/>
            <a:ext cx="2169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Launch(7-12 month)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A4435CD-EDBC-0C49-8385-685349E2FB62}"/>
              </a:ext>
            </a:extLst>
          </p:cNvPr>
          <p:cNvSpPr txBox="1"/>
          <p:nvPr/>
        </p:nvSpPr>
        <p:spPr>
          <a:xfrm>
            <a:off x="5654562" y="1566894"/>
            <a:ext cx="1875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Outcome- 1year Impact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1D4A8DB-FEA5-F93B-DAE7-C70F56104063}"/>
              </a:ext>
            </a:extLst>
          </p:cNvPr>
          <p:cNvSpPr txBox="1"/>
          <p:nvPr/>
        </p:nvSpPr>
        <p:spPr>
          <a:xfrm>
            <a:off x="7673599" y="979015"/>
            <a:ext cx="1465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000" dirty="0"/>
              <a:t>ATLAST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DAB18E6-B17B-7CBB-DFE4-E17F0BB240EA}"/>
              </a:ext>
            </a:extLst>
          </p:cNvPr>
          <p:cNvSpPr txBox="1"/>
          <p:nvPr/>
        </p:nvSpPr>
        <p:spPr>
          <a:xfrm>
            <a:off x="51858" y="2291012"/>
            <a:ext cx="162149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Build the Foundation</a:t>
            </a:r>
            <a:endParaRPr lang="en-US" sz="12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Core AI platform development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HIPAA-compliant architecture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Secure infrastructure &amp; APIs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Synthetic data + licensing</a:t>
            </a:r>
          </a:p>
          <a:p>
            <a:r>
              <a:rPr lang="en-IN" sz="1200" b="1" dirty="0">
                <a:solidFill>
                  <a:schemeClr val="bg1"/>
                </a:solidFill>
              </a:rPr>
              <a:t>💰 Investment: ₹8–10 Lakhs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1AB3E52-299D-8C36-4DA1-36A10ED2E393}"/>
              </a:ext>
            </a:extLst>
          </p:cNvPr>
          <p:cNvSpPr txBox="1"/>
          <p:nvPr/>
        </p:nvSpPr>
        <p:spPr>
          <a:xfrm>
            <a:off x="1826611" y="2291012"/>
            <a:ext cx="172666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Validate in Real Clinics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Pilot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bg1"/>
                </a:solidFill>
              </a:rPr>
              <a:t>deployment (3 clinics)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Product refinement &amp; QA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Clinical feedback loop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Independent security audit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IN" sz="1200" b="1" dirty="0">
                <a:solidFill>
                  <a:schemeClr val="bg1"/>
                </a:solidFill>
              </a:rPr>
              <a:t>💰 Investment: ₹12-15 Lakhs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5E8DB0-6D65-4973-A47D-72B4644B4151}"/>
              </a:ext>
            </a:extLst>
          </p:cNvPr>
          <p:cNvSpPr txBox="1"/>
          <p:nvPr/>
        </p:nvSpPr>
        <p:spPr>
          <a:xfrm>
            <a:off x="3714651" y="2291012"/>
            <a:ext cx="1817763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Scale &amp; Go-to-Market</a:t>
            </a:r>
          </a:p>
          <a:p>
            <a:endParaRPr lang="en-US" sz="1200" b="1" dirty="0">
              <a:solidFill>
                <a:schemeClr val="bg1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bg1"/>
                </a:solidFill>
              </a:rPr>
              <a:t>Scalable product expansion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bg1"/>
                </a:solidFill>
              </a:rPr>
              <a:t>Marketing &amp; sales execution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bg1"/>
                </a:solidFill>
              </a:rPr>
              <a:t>Production-grade infrastructure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bg1"/>
                </a:solidFill>
              </a:rPr>
              <a:t>Enterprise support &amp; ops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IN" sz="1200" b="1" dirty="0">
                <a:solidFill>
                  <a:schemeClr val="bg1"/>
                </a:solidFill>
              </a:rPr>
              <a:t>💰 Investment: ₹12-15 Lakhs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6785E7B-1A98-8DB2-7975-D9493F5D1BB5}"/>
              </a:ext>
            </a:extLst>
          </p:cNvPr>
          <p:cNvSpPr txBox="1"/>
          <p:nvPr/>
        </p:nvSpPr>
        <p:spPr>
          <a:xfrm>
            <a:off x="5634291" y="2233611"/>
            <a:ext cx="173525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Revenue &amp; Growth</a:t>
            </a:r>
          </a:p>
          <a:p>
            <a:endParaRPr lang="en-US" sz="1200" b="1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SaaS Model: </a:t>
            </a:r>
            <a:r>
              <a:rPr lang="en-IN" sz="1200" dirty="0">
                <a:solidFill>
                  <a:schemeClr val="bg1"/>
                </a:solidFill>
              </a:rPr>
              <a:t>₹1500- ₹2000</a:t>
            </a:r>
            <a:r>
              <a:rPr lang="en-US" sz="1200" dirty="0">
                <a:solidFill>
                  <a:schemeClr val="bg1"/>
                </a:solidFill>
              </a:rPr>
              <a:t>/ physician / month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200 physicians by Month 12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~</a:t>
            </a:r>
            <a:r>
              <a:rPr lang="en-IN" sz="1200" dirty="0">
                <a:solidFill>
                  <a:schemeClr val="bg1"/>
                </a:solidFill>
              </a:rPr>
              <a:t> ₹30-40 lakh </a:t>
            </a:r>
            <a:r>
              <a:rPr lang="en-US" sz="1200" dirty="0">
                <a:solidFill>
                  <a:schemeClr val="bg1"/>
                </a:solidFill>
              </a:rPr>
              <a:t>Year 1 Revenue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High-margin, recurring growth</a:t>
            </a:r>
          </a:p>
          <a:p>
            <a:endParaRPr lang="en-IN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8D35C3-195A-73B0-A5E0-7EF211885D00}"/>
              </a:ext>
            </a:extLst>
          </p:cNvPr>
          <p:cNvSpPr txBox="1"/>
          <p:nvPr/>
        </p:nvSpPr>
        <p:spPr>
          <a:xfrm>
            <a:off x="7523131" y="1731085"/>
            <a:ext cx="162086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 ₹40–45 Lakhs</a:t>
            </a:r>
            <a:endParaRPr lang="en-US" sz="1400" b="1" dirty="0"/>
          </a:p>
          <a:p>
            <a:pPr algn="ctr"/>
            <a:r>
              <a:rPr lang="en-US" sz="1400" b="1" dirty="0"/>
              <a:t>investment </a:t>
            </a:r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dirty="0"/>
              <a:t>Market-ready, compliant, revenue-generating platform in 12 months</a:t>
            </a:r>
            <a:endParaRPr lang="en-IN" sz="1400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4684B9A-02FF-6CC0-C5EF-6601370B12FC}"/>
              </a:ext>
            </a:extLst>
          </p:cNvPr>
          <p:cNvCxnSpPr>
            <a:cxnSpLocks/>
          </p:cNvCxnSpPr>
          <p:nvPr/>
        </p:nvCxnSpPr>
        <p:spPr>
          <a:xfrm>
            <a:off x="8333565" y="2315602"/>
            <a:ext cx="0" cy="455099"/>
          </a:xfrm>
          <a:prstGeom prst="straightConnector1">
            <a:avLst/>
          </a:prstGeom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4" name="Google Shape;104;p21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787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1712</TotalTime>
  <Words>754</Words>
  <Application>Microsoft Office PowerPoint</Application>
  <PresentationFormat>On-screen Show (16:9)</PresentationFormat>
  <Paragraphs>107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Wingdings 3</vt:lpstr>
      <vt:lpstr>Century Gothic</vt:lpstr>
      <vt:lpstr>Arial</vt:lpstr>
      <vt:lpstr>Aptos Narrow</vt:lpstr>
      <vt:lpstr>Manrope</vt:lpstr>
      <vt:lpstr>Wingdings</vt:lpstr>
      <vt:lpstr>Manrope SemiBold</vt:lpstr>
      <vt:lpstr>Ion</vt:lpstr>
      <vt:lpstr>PowerPoint Presentation</vt:lpstr>
      <vt:lpstr>PowerPoint Presentation</vt:lpstr>
      <vt:lpstr>How it is differ from existing one??</vt:lpstr>
      <vt:lpstr>How will it solve the problem &amp; USP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arjun kumar</dc:creator>
  <cp:lastModifiedBy>arjun kumar</cp:lastModifiedBy>
  <cp:revision>17</cp:revision>
  <dcterms:modified xsi:type="dcterms:W3CDTF">2026-02-08T23:32:14Z</dcterms:modified>
</cp:coreProperties>
</file>